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21"/>
  </p:notesMasterIdLst>
  <p:handoutMasterIdLst>
    <p:handoutMasterId r:id="rId22"/>
  </p:handoutMasterIdLst>
  <p:sldIdLst>
    <p:sldId id="259" r:id="rId2"/>
    <p:sldId id="286" r:id="rId3"/>
    <p:sldId id="293" r:id="rId4"/>
    <p:sldId id="299" r:id="rId5"/>
    <p:sldId id="302" r:id="rId6"/>
    <p:sldId id="300" r:id="rId7"/>
    <p:sldId id="303" r:id="rId8"/>
    <p:sldId id="313" r:id="rId9"/>
    <p:sldId id="314" r:id="rId10"/>
    <p:sldId id="307" r:id="rId11"/>
    <p:sldId id="315" r:id="rId12"/>
    <p:sldId id="308" r:id="rId13"/>
    <p:sldId id="309" r:id="rId14"/>
    <p:sldId id="310" r:id="rId15"/>
    <p:sldId id="312" r:id="rId16"/>
    <p:sldId id="318" r:id="rId17"/>
    <p:sldId id="316" r:id="rId18"/>
    <p:sldId id="317" r:id="rId19"/>
    <p:sldId id="275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7">
          <p15:clr>
            <a:srgbClr val="A4A3A4"/>
          </p15:clr>
        </p15:guide>
        <p15:guide id="2" orient="horz" pos="3612">
          <p15:clr>
            <a:srgbClr val="A4A3A4"/>
          </p15:clr>
        </p15:guide>
        <p15:guide id="3" orient="horz" pos="1815">
          <p15:clr>
            <a:srgbClr val="A4A3A4"/>
          </p15:clr>
        </p15:guide>
        <p15:guide id="4" orient="horz" pos="2252">
          <p15:clr>
            <a:srgbClr val="A4A3A4"/>
          </p15:clr>
        </p15:guide>
        <p15:guide id="5" orient="horz" pos="2397">
          <p15:clr>
            <a:srgbClr val="A4A3A4"/>
          </p15:clr>
        </p15:guide>
        <p15:guide id="6" pos="2953">
          <p15:clr>
            <a:srgbClr val="A4A3A4"/>
          </p15:clr>
        </p15:guide>
        <p15:guide id="7" pos="5375">
          <p15:clr>
            <a:srgbClr val="A4A3A4"/>
          </p15:clr>
        </p15:guide>
        <p15:guide id="8" pos="4092">
          <p15:clr>
            <a:srgbClr val="A4A3A4"/>
          </p15:clr>
        </p15:guide>
        <p15:guide id="9" pos="4237">
          <p15:clr>
            <a:srgbClr val="A4A3A4"/>
          </p15:clr>
        </p15:guide>
        <p15:guide id="10" pos="386">
          <p15:clr>
            <a:srgbClr val="A4A3A4"/>
          </p15:clr>
        </p15:guide>
        <p15:guide id="11" pos="280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66FF"/>
    <a:srgbClr val="D0C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7" autoAdjust="0"/>
    <p:restoredTop sz="92472" autoAdjust="0"/>
  </p:normalViewPr>
  <p:slideViewPr>
    <p:cSldViewPr>
      <p:cViewPr varScale="1">
        <p:scale>
          <a:sx n="85" d="100"/>
          <a:sy n="85" d="100"/>
        </p:scale>
        <p:origin x="-1566" y="-84"/>
      </p:cViewPr>
      <p:guideLst>
        <p:guide orient="horz" pos="1037"/>
        <p:guide orient="horz" pos="3612"/>
        <p:guide orient="horz" pos="1815"/>
        <p:guide orient="horz" pos="2252"/>
        <p:guide orient="horz" pos="2397"/>
        <p:guide pos="2953"/>
        <p:guide pos="5375"/>
        <p:guide pos="4092"/>
        <p:guide pos="4237"/>
        <p:guide pos="386"/>
        <p:guide pos="28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23/09/2016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noProof="0" dirty="0" smtClean="0"/>
              <a:t>Alternative title slide. Image size: 8 cm x 25,4 cm</a:t>
            </a:r>
            <a:r>
              <a:rPr lang="en-GB" baseline="0" noProof="0" dirty="0" smtClean="0"/>
              <a:t> or 302 x 960 pixels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28172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4059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07437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6555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43453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68456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816814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45451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97821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18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503855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dirty="0" smtClean="0"/>
              <a:t>Endslide</a:t>
            </a:r>
          </a:p>
        </p:txBody>
      </p:sp>
    </p:spTree>
    <p:extLst>
      <p:ext uri="{BB962C8B-B14F-4D97-AF65-F5344CB8AC3E}">
        <p14:creationId xmlns:p14="http://schemas.microsoft.com/office/powerpoint/2010/main" val="2520622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noProof="0" dirty="0" smtClean="0"/>
              <a:t>Full slide image with white fact box</a:t>
            </a:r>
          </a:p>
        </p:txBody>
      </p:sp>
    </p:spTree>
    <p:extLst>
      <p:ext uri="{BB962C8B-B14F-4D97-AF65-F5344CB8AC3E}">
        <p14:creationId xmlns:p14="http://schemas.microsoft.com/office/powerpoint/2010/main" val="233036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78773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8954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40021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96737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13420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331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F6E2-CA2D-40A7-8BE4-C30E5CF2054D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052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pic>
        <p:nvPicPr>
          <p:cNvPr id="6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5" y="293615"/>
            <a:ext cx="7920038" cy="650636"/>
          </a:xfrm>
        </p:spPr>
        <p:txBody>
          <a:bodyPr tIns="0" anchor="b" anchorCtr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2775" y="943200"/>
            <a:ext cx="7920038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subtitle style</a:t>
            </a:r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98" y="3805239"/>
            <a:ext cx="3844925" cy="1928812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87" y="1645200"/>
            <a:ext cx="3844926" cy="1929851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51" y="3805239"/>
            <a:ext cx="1806575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88" y="3805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89" y="1645200"/>
            <a:ext cx="3844924" cy="1929851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51" y="1644651"/>
            <a:ext cx="1806575" cy="19304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7888" y="1646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87888" y="3805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37" y="3805239"/>
            <a:ext cx="1806576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3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38" y="1646240"/>
            <a:ext cx="1806574" cy="192881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7888" y="1646239"/>
            <a:ext cx="1808162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37" y="3805239"/>
            <a:ext cx="1806576" cy="1928812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87888" y="3805246"/>
            <a:ext cx="1808162" cy="1027919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87888" y="4833165"/>
            <a:ext cx="1808162" cy="900895"/>
          </a:xfrm>
        </p:spPr>
        <p:txBody>
          <a:bodyPr lIns="0" anchor="b" anchorCtr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2 images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726251" y="3805239"/>
            <a:ext cx="1806575" cy="1928812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ysClr val="windowText" lastClr="000000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7" y="1644656"/>
            <a:ext cx="3844925" cy="408939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7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687892" y="1646239"/>
            <a:ext cx="1808163" cy="1928812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87892" y="3805239"/>
            <a:ext cx="1808163" cy="1928812"/>
          </a:xfrm>
        </p:spPr>
        <p:txBody>
          <a:bodyPr lIns="0"/>
          <a:lstStyle>
            <a:lvl1pPr marL="0" indent="0" algn="r">
              <a:lnSpc>
                <a:spcPct val="100000"/>
              </a:lnSpc>
              <a:spcAft>
                <a:spcPts val="300"/>
              </a:spcAft>
              <a:buFontTx/>
              <a:buNone/>
              <a:defRPr sz="1400" b="1" cap="all" baseline="0">
                <a:solidFill>
                  <a:schemeClr val="tx2"/>
                </a:solidFill>
              </a:defRPr>
            </a:lvl1pPr>
            <a:lvl2pPr marL="1588" indent="0" algn="r">
              <a:lnSpc>
                <a:spcPct val="100000"/>
              </a:lnSpc>
              <a:spcAft>
                <a:spcPts val="0"/>
              </a:spcAft>
              <a:buNone/>
              <a:defRPr sz="1400" b="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726237" y="1646239"/>
            <a:ext cx="1806576" cy="1928812"/>
          </a:xfrm>
          <a:noFill/>
          <a:ln>
            <a:noFill/>
          </a:ln>
        </p:spPr>
        <p:txBody>
          <a:bodyPr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12776" y="1647827"/>
            <a:ext cx="7915275" cy="4086225"/>
          </a:xfrm>
        </p:spPr>
        <p:txBody>
          <a:bodyPr lIns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>
            <a:lvl1pPr marL="3175" indent="-635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Insert picture: Click ‘Insert’ tab in Top Ribbon, Click ‘Picture’, Select the picture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5" y="452440"/>
            <a:ext cx="7920038" cy="135638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3" name="Logo_ramboll_white"/>
          <p:cNvSpPr>
            <a:spLocks noChangeAspect="1"/>
          </p:cNvSpPr>
          <p:nvPr userDrawn="1"/>
        </p:nvSpPr>
        <p:spPr>
          <a:xfrm>
            <a:off x="635730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white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1" y="6159609"/>
            <a:ext cx="2053243" cy="25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 userDrawn="1"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bmkArt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2879725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612776" y="3120714"/>
            <a:ext cx="7920037" cy="678727"/>
          </a:xfrm>
        </p:spPr>
        <p:txBody>
          <a:bodyPr tIns="0" anchor="b" anchorCtr="0"/>
          <a:lstStyle>
            <a:lvl1pPr>
              <a:defRPr sz="3200" cap="all" baseline="0" smtClean="0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2776" y="3798000"/>
            <a:ext cx="7920037" cy="1752600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3200" b="1" cap="all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 smtClean="0"/>
              <a:t>Click to edit Master subtitle style</a:t>
            </a:r>
          </a:p>
        </p:txBody>
      </p:sp>
      <p:sp>
        <p:nvSpPr>
          <p:cNvPr id="9" name="SD_FLD_DocumentDate"/>
          <p:cNvSpPr txBox="1"/>
          <p:nvPr userDrawn="1"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SD_FLD_Name"/>
          <p:cNvSpPr txBox="1"/>
          <p:nvPr userDrawn="1"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687898" y="1646239"/>
            <a:ext cx="3844925" cy="408781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12776" y="1644651"/>
            <a:ext cx="3844924" cy="4089400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6" y="1644651"/>
            <a:ext cx="7918450" cy="4089400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7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2879727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9" y="3313466"/>
            <a:ext cx="3665963" cy="1123655"/>
          </a:xfrm>
        </p:spPr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7887" y="3376801"/>
            <a:ext cx="3844926" cy="2357251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2775" y="1644651"/>
            <a:ext cx="3844926" cy="4089400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7887" y="1646239"/>
            <a:ext cx="3844926" cy="192881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7887" y="3805239"/>
            <a:ext cx="3844926" cy="1928812"/>
          </a:xfrm>
        </p:spPr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687898" y="1645200"/>
            <a:ext cx="3844925" cy="1929851"/>
          </a:xfrm>
          <a:noFill/>
          <a:ln>
            <a:noFill/>
          </a:ln>
        </p:spPr>
        <p:txBody>
          <a:bodyPr/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6" y="1644651"/>
            <a:ext cx="3844926" cy="4089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ogo_ramboll"/>
          <p:cNvSpPr>
            <a:spLocks noChangeAspect="1"/>
          </p:cNvSpPr>
          <p:nvPr/>
        </p:nvSpPr>
        <p:spPr>
          <a:xfrm>
            <a:off x="637201" y="6159609"/>
            <a:ext cx="1128381" cy="2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Logo_ramboll_bmkArt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2" y="6159609"/>
            <a:ext cx="2052859" cy="25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452437"/>
            <a:ext cx="7920038" cy="9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 smtClean="0"/>
              <a:t>Presentation title</a:t>
            </a:r>
            <a:br>
              <a:rPr lang="en-GB" noProof="0" dirty="0" smtClean="0"/>
            </a:br>
            <a:r>
              <a:rPr lang="en-GB" noProof="0" dirty="0" smtClean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4406" y="6283334"/>
            <a:ext cx="360000" cy="1555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1421AFA-3AE7-4CEA-BC9B-447859BED57B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44651"/>
            <a:ext cx="7920038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7" name="SD_FLD_DocumentDate"/>
          <p:cNvSpPr txBox="1"/>
          <p:nvPr/>
        </p:nvSpPr>
        <p:spPr bwMode="auto">
          <a:xfrm>
            <a:off x="4569753" y="62805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8" name="SD_FLD_Name"/>
          <p:cNvSpPr txBox="1"/>
          <p:nvPr/>
        </p:nvSpPr>
        <p:spPr bwMode="auto">
          <a:xfrm>
            <a:off x="4569753" y="6128100"/>
            <a:ext cx="3963063" cy="1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200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50" r:id="rId13"/>
    <p:sldLayoutId id="2147483751" r:id="rId14"/>
    <p:sldLayoutId id="2147483752" r:id="rId15"/>
    <p:sldLayoutId id="2147483749" r:id="rId16"/>
    <p:sldLayoutId id="2147483746" r:id="rId17"/>
    <p:sldLayoutId id="2147483747" r:id="rId18"/>
    <p:sldLayoutId id="2147483748" r:id="rId1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2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01600" indent="-203200" algn="l" defTabSz="457200" rtl="0" eaLnBrk="1" fontAlgn="base" hangingPunct="1">
        <a:lnSpc>
          <a:spcPts val="2163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11" charset="-128"/>
        </a:defRPr>
      </a:lvl1pPr>
      <a:lvl2pPr marL="571500" indent="-177800" algn="l" defTabSz="457200" rtl="0" eaLnBrk="1" fontAlgn="base" hangingPunct="1">
        <a:lnSpc>
          <a:spcPts val="192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6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2pPr>
      <a:lvl3pPr marL="914400" indent="-152400" algn="l" defTabSz="457200" rtl="0" eaLnBrk="1" fontAlgn="base" hangingPunct="1">
        <a:lnSpc>
          <a:spcPts val="1675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3pPr>
      <a:lvl4pPr marL="1254125" indent="-161925" algn="l" defTabSz="457200" rtl="0" eaLnBrk="1" fontAlgn="base" hangingPunct="1">
        <a:lnSpc>
          <a:spcPts val="1438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4pPr>
      <a:lvl5pPr marL="1566863" indent="-169863" algn="l" defTabSz="457200" rtl="0" eaLnBrk="1" fontAlgn="base" hangingPunct="1">
        <a:lnSpc>
          <a:spcPts val="1200"/>
        </a:lnSpc>
        <a:spcBef>
          <a:spcPct val="0"/>
        </a:spcBef>
        <a:spcAft>
          <a:spcPts val="1500"/>
        </a:spcAft>
        <a:buFont typeface="Verdana" pitchFamily="34" charset="0"/>
        <a:buChar char="•"/>
        <a:defRPr sz="1400" kern="1200">
          <a:solidFill>
            <a:schemeClr val="tx1"/>
          </a:solidFill>
          <a:latin typeface="Verdana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google.com/url?sa=i&amp;rct=j&amp;q=&amp;esrc=s&amp;source=images&amp;cd=&amp;cad=rja&amp;uact=8&amp;ved=0ahUKEwjEi6zbkKbPAhVL_mMKHcJ3C7UQjRwIBw&amp;url=https://www.expedia.com/2Star-Grand-Teton-National-Park-Jackson-Hole-Hotels.s20-n6003311-0.Travel-Guide-Filter-Hotels&amp;psig=AFQjCNH9h3qdpn_EGgMn0-2i7QojEY1-Sw&amp;ust=147474209682534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776" y="3898017"/>
            <a:ext cx="7920037" cy="503091"/>
          </a:xfrm>
        </p:spPr>
        <p:txBody>
          <a:bodyPr/>
          <a:lstStyle/>
          <a:p>
            <a:pPr algn="ctr"/>
            <a:r>
              <a:rPr lang="en-GB" sz="2400" dirty="0" smtClean="0"/>
              <a:t>Assessment of the contributions to visibility impairment in the western us and effects of new guidance f0r tracking progress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612776" y="4511756"/>
            <a:ext cx="7920037" cy="1221500"/>
          </a:xfrm>
        </p:spPr>
        <p:txBody>
          <a:bodyPr/>
          <a:lstStyle/>
          <a:p>
            <a:pPr algn="ctr"/>
            <a:r>
              <a:rPr lang="en-GB" sz="2000" cap="none" dirty="0" smtClean="0"/>
              <a:t>Ralph Morris and </a:t>
            </a:r>
            <a:r>
              <a:rPr lang="en-GB" sz="2000" cap="none" dirty="0" err="1" smtClean="0"/>
              <a:t>Ou</a:t>
            </a:r>
            <a:r>
              <a:rPr lang="en-GB" sz="2000" cap="none" dirty="0" smtClean="0"/>
              <a:t> Nopmongcol, Ramboll Environ</a:t>
            </a:r>
          </a:p>
          <a:p>
            <a:pPr algn="ctr"/>
            <a:r>
              <a:rPr lang="en-GB" sz="2000" cap="none" dirty="0" smtClean="0"/>
              <a:t>Tom Moore, WESTAR/WRAP</a:t>
            </a:r>
          </a:p>
          <a:p>
            <a:pPr algn="ctr"/>
            <a:endParaRPr lang="en-GB" sz="2000" dirty="0"/>
          </a:p>
          <a:p>
            <a:pPr algn="ctr"/>
            <a:r>
              <a:rPr lang="en-GB" sz="2000" cap="none" dirty="0" smtClean="0">
                <a:solidFill>
                  <a:srgbClr val="C00000"/>
                </a:solidFill>
              </a:rPr>
              <a:t>Control #42</a:t>
            </a:r>
          </a:p>
          <a:p>
            <a:pPr algn="ctr"/>
            <a:r>
              <a:rPr lang="en-GB" sz="2000" cap="none" dirty="0" smtClean="0">
                <a:solidFill>
                  <a:srgbClr val="C00000"/>
                </a:solidFill>
              </a:rPr>
              <a:t>Presented at A&amp;WMA Visibility Conference</a:t>
            </a:r>
          </a:p>
          <a:p>
            <a:pPr algn="ctr"/>
            <a:r>
              <a:rPr lang="en-GB" sz="2000" cap="none" dirty="0" smtClean="0">
                <a:solidFill>
                  <a:srgbClr val="C00000"/>
                </a:solidFill>
              </a:rPr>
              <a:t>Jackson Hole, Wyoming</a:t>
            </a:r>
          </a:p>
          <a:p>
            <a:pPr algn="ctr"/>
            <a:r>
              <a:rPr lang="en-GB" sz="2000" cap="none" dirty="0" smtClean="0">
                <a:solidFill>
                  <a:srgbClr val="C00000"/>
                </a:solidFill>
              </a:rPr>
              <a:t>September 27-30, 2016 </a:t>
            </a:r>
            <a:endParaRPr lang="en-GB" sz="2000" cap="none" dirty="0">
              <a:solidFill>
                <a:srgbClr val="C00000"/>
              </a:solidFill>
            </a:endParaRPr>
          </a:p>
        </p:txBody>
      </p:sp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9525000" y="3609985"/>
            <a:ext cx="457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dirty="0" smtClean="0"/>
              <a:t>Alternative title slide</a:t>
            </a:r>
            <a:endParaRPr lang="en-GB" dirty="0"/>
          </a:p>
        </p:txBody>
      </p:sp>
      <p:pic>
        <p:nvPicPr>
          <p:cNvPr id="10" name="Picture 9" descr="title_slide_plus_image_bar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250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26" name="Picture 2" descr="Image result for grand teton national park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5" b="10078"/>
          <a:stretch/>
        </p:blipFill>
        <p:spPr bwMode="auto">
          <a:xfrm>
            <a:off x="-16532" y="0"/>
            <a:ext cx="9160532" cy="286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12775" y="548680"/>
            <a:ext cx="7920038" cy="9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all">
                <a:solidFill>
                  <a:schemeClr val="tx2"/>
                </a:solidFill>
                <a:latin typeface="Verdana"/>
                <a:ea typeface="ＭＳ Ｐゴシック" pitchFamily="-111" charset="-128"/>
                <a:cs typeface="ＭＳ Ｐゴシック" pitchFamily="-111" charset="-128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r>
              <a:rPr lang="en-US" sz="2000" dirty="0" smtClean="0"/>
              <a:t>Canyonlands -- 2011 PSAT Separate improve extinction into controllable/uncontrollable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3" y="1484784"/>
            <a:ext cx="8391777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9" y="4077072"/>
            <a:ext cx="8391777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0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Fraction of AmmNO3 and AmmSO4 that is controllable vs. uncontrollable at </a:t>
            </a:r>
            <a:r>
              <a:rPr lang="en-US" dirty="0" err="1" smtClean="0"/>
              <a:t>canyonlands</a:t>
            </a:r>
            <a:r>
              <a:rPr lang="en-US" dirty="0" smtClean="0"/>
              <a:t> using PSAT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5" y="1736812"/>
            <a:ext cx="8211031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29" y="4257092"/>
            <a:ext cx="8211031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81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776" y="1644651"/>
            <a:ext cx="8063680" cy="4089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u="sng" dirty="0" smtClean="0"/>
              <a:t>Analysis of Opportunity</a:t>
            </a:r>
            <a:r>
              <a:rPr lang="en-US" dirty="0" smtClean="0"/>
              <a:t>:  Illustrate effects of different approaches for defining </a:t>
            </a:r>
            <a:r>
              <a:rPr lang="en-US" dirty="0" smtClean="0">
                <a:solidFill>
                  <a:srgbClr val="0066FF"/>
                </a:solidFill>
              </a:rPr>
              <a:t>Baseline</a:t>
            </a:r>
            <a:r>
              <a:rPr lang="en-US" dirty="0" smtClean="0"/>
              <a:t> worst/most impaired days and </a:t>
            </a:r>
            <a:r>
              <a:rPr lang="en-US" dirty="0" smtClean="0">
                <a:solidFill>
                  <a:srgbClr val="0066FF"/>
                </a:solidFill>
              </a:rPr>
              <a:t>Natural Conditions </a:t>
            </a:r>
            <a:r>
              <a:rPr lang="en-US" dirty="0" smtClean="0"/>
              <a:t>endpoints on modeled URP analysis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Not an actual URP Glide Path analysis, for illustrative purposes only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Use 2011 as </a:t>
            </a:r>
            <a:r>
              <a:rPr lang="en-US" dirty="0" smtClean="0">
                <a:solidFill>
                  <a:srgbClr val="0066FF"/>
                </a:solidFill>
              </a:rPr>
              <a:t>Baseline</a:t>
            </a:r>
            <a:r>
              <a:rPr lang="en-US" dirty="0" smtClean="0"/>
              <a:t> Period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Since have IMPROVE and CAMx PSAT modeling results</a:t>
            </a:r>
          </a:p>
          <a:p>
            <a:r>
              <a:rPr lang="en-US" dirty="0" smtClean="0"/>
              <a:t>Use 2064 as </a:t>
            </a:r>
            <a:r>
              <a:rPr lang="en-US" dirty="0" smtClean="0">
                <a:solidFill>
                  <a:srgbClr val="0066FF"/>
                </a:solidFill>
              </a:rPr>
              <a:t>Natural Condition</a:t>
            </a:r>
            <a:r>
              <a:rPr lang="en-US" dirty="0" smtClean="0"/>
              <a:t> Year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Use WAQS CAMx 2011 and 2025 modeling results to make 2025 visibility projections for comparison with Glide Path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Species-specific Relative Response Factors (RRFs = Model</a:t>
            </a:r>
            <a:r>
              <a:rPr lang="en-US" baseline="-25000" dirty="0" smtClean="0"/>
              <a:t>2025</a:t>
            </a:r>
            <a:r>
              <a:rPr lang="en-US" dirty="0" smtClean="0"/>
              <a:t>/Model</a:t>
            </a:r>
            <a:r>
              <a:rPr lang="en-US" baseline="-25000" dirty="0" smtClean="0"/>
              <a:t>2011</a:t>
            </a:r>
            <a:r>
              <a:rPr lang="en-US" dirty="0" smtClean="0"/>
              <a:t>) based on different days in Baseline 20% worst/most impaired visibility days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Rate of Progress (URP) Glide Path sensitivity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89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776" y="1448780"/>
            <a:ext cx="7918450" cy="428527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u="sng" dirty="0" smtClean="0"/>
              <a:t>W20%</a:t>
            </a:r>
            <a:r>
              <a:rPr lang="en-US" dirty="0" smtClean="0"/>
              <a:t> days approach as used in first RHR implementation period (2000-2018) RHR SIPs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Baseline = 2011 raw 2011 IMPROVE data W20% days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2064 Natural Conditions = NC II</a:t>
            </a:r>
          </a:p>
          <a:p>
            <a:pPr>
              <a:spcAft>
                <a:spcPts val="600"/>
              </a:spcAft>
            </a:pPr>
            <a:r>
              <a:rPr lang="en-US" b="1" u="sng" dirty="0" smtClean="0"/>
              <a:t>EPA</a:t>
            </a:r>
            <a:r>
              <a:rPr lang="en-US" dirty="0" smtClean="0"/>
              <a:t> 2016 draft guidance approach using EPA Most Impaired Days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Baseline = EPA Most Impaired Days using screened 2011 IMPROVE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2064 Natural Conditions = EPA Natural Conditions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Two PSAT approaches: </a:t>
            </a:r>
            <a:r>
              <a:rPr lang="en-US" b="1" u="sng" dirty="0" smtClean="0"/>
              <a:t>PSAT W20%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u="sng" dirty="0" smtClean="0"/>
              <a:t>PSAT Most Impaired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IMPROVE data screened to replace OMC/OA, PMF and PMC extinction values that are &gt; 5 x Median with Median values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Baseline = PSAT W20% Days or PSAT Most Impaired Days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2064 Natural Conditions =  </a:t>
            </a:r>
            <a:r>
              <a:rPr lang="en-US" dirty="0" err="1" smtClean="0"/>
              <a:t>CAMx</a:t>
            </a:r>
            <a:r>
              <a:rPr lang="en-US" dirty="0" smtClean="0"/>
              <a:t> USB (no US </a:t>
            </a:r>
            <a:r>
              <a:rPr lang="en-US" dirty="0" err="1" smtClean="0"/>
              <a:t>Anthro</a:t>
            </a:r>
            <a:r>
              <a:rPr lang="en-US" dirty="0" smtClean="0"/>
              <a:t>) simulation averaged across PSAT W20% or </a:t>
            </a:r>
            <a:r>
              <a:rPr lang="en-US" dirty="0" smtClean="0"/>
              <a:t>PSAT Most </a:t>
            </a:r>
            <a:r>
              <a:rPr lang="en-US" dirty="0" smtClean="0"/>
              <a:t>Impaired </a:t>
            </a:r>
            <a:r>
              <a:rPr lang="en-US" dirty="0" smtClean="0"/>
              <a:t>days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urp glide path/projection examples 2011 – 2025 </a:t>
            </a:r>
            <a:r>
              <a:rPr lang="en-US" dirty="0"/>
              <a:t>– </a:t>
            </a:r>
            <a:r>
              <a:rPr lang="en-US" dirty="0" smtClean="0"/>
              <a:t>2064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7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57" y="4055136"/>
            <a:ext cx="4394835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041068"/>
            <a:ext cx="4400550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61" y="1813364"/>
            <a:ext cx="4394835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86884"/>
            <a:ext cx="4394835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err="1" smtClean="0"/>
              <a:t>canyonlands</a:t>
            </a:r>
            <a:r>
              <a:rPr lang="en-US" dirty="0" smtClean="0"/>
              <a:t> Glide Paths and 2025 projections using 4 approaches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719572" y="3068960"/>
            <a:ext cx="720080" cy="24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en-US" sz="1100" b="1" dirty="0" smtClean="0">
                <a:latin typeface="Verdana"/>
                <a:cs typeface="ＭＳ Ｐゴシック" pitchFamily="-111" charset="-128"/>
              </a:rPr>
              <a:t>W20%</a:t>
            </a: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5186618" y="3077560"/>
            <a:ext cx="1621353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EPA Most</a:t>
            </a:r>
            <a:r>
              <a:rPr kumimoji="0" lang="en-US" sz="11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Impaired</a:t>
            </a:r>
            <a:endParaRPr kumimoji="0" lang="en-U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19572" y="5301208"/>
            <a:ext cx="1296144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PSAT W20%</a:t>
            </a:r>
          </a:p>
        </p:txBody>
      </p:sp>
      <p:sp>
        <p:nvSpPr>
          <p:cNvPr id="8" name="TextBox 7"/>
          <p:cNvSpPr txBox="1"/>
          <p:nvPr/>
        </p:nvSpPr>
        <p:spPr bwMode="auto">
          <a:xfrm>
            <a:off x="5401469" y="5301208"/>
            <a:ext cx="1654807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PSAT Most Impaired</a:t>
            </a:r>
          </a:p>
        </p:txBody>
      </p:sp>
    </p:spTree>
    <p:extLst>
      <p:ext uri="{BB962C8B-B14F-4D97-AF65-F5344CB8AC3E}">
        <p14:creationId xmlns:p14="http://schemas.microsoft.com/office/powerpoint/2010/main" val="450961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452437"/>
            <a:ext cx="8244916" cy="960339"/>
          </a:xfrm>
        </p:spPr>
        <p:txBody>
          <a:bodyPr/>
          <a:lstStyle/>
          <a:p>
            <a:r>
              <a:rPr lang="en-US" u="sng" dirty="0" smtClean="0"/>
              <a:t>Canyonlands</a:t>
            </a:r>
            <a:r>
              <a:rPr lang="en-US" dirty="0" smtClean="0"/>
              <a:t>:  Difference </a:t>
            </a:r>
            <a:r>
              <a:rPr lang="en-US" dirty="0"/>
              <a:t>(m</a:t>
            </a:r>
            <a:r>
              <a:rPr lang="en-US" cap="none" dirty="0"/>
              <a:t>m</a:t>
            </a:r>
            <a:r>
              <a:rPr lang="en-US" baseline="30000" dirty="0"/>
              <a:t>-1</a:t>
            </a:r>
            <a:r>
              <a:rPr lang="en-US" dirty="0"/>
              <a:t>) between </a:t>
            </a:r>
            <a:r>
              <a:rPr lang="en-US" dirty="0" smtClean="0"/>
              <a:t>2025 model and 2025 URP glide path using four methods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808820"/>
            <a:ext cx="77724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286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2025 modeled/glide path at 4 sites using four methods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1072"/>
            <a:ext cx="504155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4"/>
          <a:stretch/>
        </p:blipFill>
        <p:spPr bwMode="auto">
          <a:xfrm>
            <a:off x="5184069" y="1791072"/>
            <a:ext cx="395993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5368"/>
            <a:ext cx="504155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68"/>
          <a:stretch/>
        </p:blipFill>
        <p:spPr bwMode="auto">
          <a:xfrm>
            <a:off x="5220073" y="4444215"/>
            <a:ext cx="392392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 bwMode="auto">
          <a:xfrm>
            <a:off x="1223628" y="1412776"/>
            <a:ext cx="3168352" cy="2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Joshua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Tree, CA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940152" y="1412776"/>
            <a:ext cx="2340260" cy="2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Sequoia,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CA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151620" y="4141678"/>
            <a:ext cx="2664296" cy="2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Sawtooth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, ID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760132" y="4118979"/>
            <a:ext cx="2880320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Theodore Roosevelt,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ND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2318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6" y="1700809"/>
            <a:ext cx="7918450" cy="40332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All agree that W20% days metric used in first implementation period for RHR has serious flaws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W20% includes high wildfire/WBD events not man-made impairment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New EPA Most Impaired metric based on statistical analysis of IMPROVE data </a:t>
            </a:r>
            <a:r>
              <a:rPr lang="en-US" dirty="0" smtClean="0"/>
              <a:t>better than W20%, </a:t>
            </a:r>
            <a:r>
              <a:rPr lang="en-US" dirty="0" smtClean="0"/>
              <a:t>but provides </a:t>
            </a:r>
            <a:r>
              <a:rPr lang="en-US" u="sng" dirty="0" smtClean="0"/>
              <a:t>imprecise</a:t>
            </a:r>
            <a:r>
              <a:rPr lang="en-US" dirty="0" smtClean="0"/>
              <a:t> definition of impairment: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95</a:t>
            </a:r>
            <a:r>
              <a:rPr lang="en-US" baseline="30000" dirty="0" smtClean="0"/>
              <a:t>th</a:t>
            </a:r>
            <a:r>
              <a:rPr lang="en-US" dirty="0" smtClean="0"/>
              <a:t> percentile screening/replacement doesn’t screen all wildfire/WBD events at sites with high frequency occurrence and screens too many events at sites with low frequency occurrence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Potential inconsistencies with modeled RRFs used for FY projections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PSAT Source Apportionment has a very </a:t>
            </a:r>
            <a:r>
              <a:rPr lang="en-US" u="sng" dirty="0" smtClean="0"/>
              <a:t>precise</a:t>
            </a:r>
            <a:r>
              <a:rPr lang="en-US" dirty="0" smtClean="0"/>
              <a:t> definition of impairment, but may be not accurate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Inconsistencies between IMPROVE and PSAT source contributions can produce inaccuracies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evaluation of new visibility metrics for demonstration progress toward visibility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21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analysis needed, some observations so far: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u="sng" dirty="0" smtClean="0"/>
              <a:t>All Approaches</a:t>
            </a:r>
            <a:r>
              <a:rPr lang="en-US" dirty="0" smtClean="0"/>
              <a:t>:  </a:t>
            </a:r>
            <a:r>
              <a:rPr lang="en-US" dirty="0" smtClean="0"/>
              <a:t>IMPROVE high wildfire </a:t>
            </a:r>
            <a:r>
              <a:rPr lang="en-US" dirty="0" smtClean="0"/>
              <a:t>days that are part of Baseline </a:t>
            </a:r>
            <a:r>
              <a:rPr lang="en-US" dirty="0" smtClean="0"/>
              <a:t>that </a:t>
            </a:r>
            <a:r>
              <a:rPr lang="en-US" dirty="0" smtClean="0"/>
              <a:t>have </a:t>
            </a:r>
            <a:r>
              <a:rPr lang="en-US" dirty="0" smtClean="0"/>
              <a:t>no </a:t>
            </a:r>
            <a:r>
              <a:rPr lang="en-US" dirty="0" smtClean="0"/>
              <a:t>or </a:t>
            </a:r>
            <a:r>
              <a:rPr lang="en-US" dirty="0" smtClean="0"/>
              <a:t>low </a:t>
            </a:r>
            <a:r>
              <a:rPr lang="en-US" dirty="0" smtClean="0"/>
              <a:t>modeled fire contribution would be reduced by the modeled RRFs when should stay constant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In actuality, at least for the WAQS 2011 PSAT run using the PMDETAIL fire inventory, PSAT captured major fire days at IMPROVE sites </a:t>
            </a:r>
            <a:r>
              <a:rPr lang="en-US" dirty="0" smtClean="0"/>
              <a:t>fairly </a:t>
            </a:r>
            <a:r>
              <a:rPr lang="en-US" dirty="0" smtClean="0"/>
              <a:t>well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EPA Most Impaired metric includes wildfire impacts at IMPROVE sites with high frequency fire impacts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95</a:t>
            </a:r>
            <a:r>
              <a:rPr lang="en-US" baseline="30000" dirty="0" smtClean="0"/>
              <a:t>th</a:t>
            </a:r>
            <a:r>
              <a:rPr lang="en-US" dirty="0" smtClean="0"/>
              <a:t> percentile threshold could be adjusted down (up) for those sites with high (low) frequency fire contributions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Need </a:t>
            </a:r>
            <a:r>
              <a:rPr lang="en-US" dirty="0" smtClean="0"/>
              <a:t>more study of the results to understand effects from: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(1) Baseline; (2) Natural Conditions; (3) Model RRFs; and (4) Inconsistencies between modeling results and IMPROVE 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evaluation of new visibility metrics for demonstration progress toward visibility goals</a:t>
            </a:r>
          </a:p>
        </p:txBody>
      </p:sp>
    </p:spTree>
    <p:extLst>
      <p:ext uri="{BB962C8B-B14F-4D97-AF65-F5344CB8AC3E}">
        <p14:creationId xmlns:p14="http://schemas.microsoft.com/office/powerpoint/2010/main" val="2103284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103438" name="TextBox 12"/>
          <p:cNvSpPr txBox="1">
            <a:spLocks noChangeArrowheads="1"/>
          </p:cNvSpPr>
          <p:nvPr/>
        </p:nvSpPr>
        <p:spPr bwMode="auto">
          <a:xfrm>
            <a:off x="9525000" y="3609983"/>
            <a:ext cx="457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dirty="0" smtClean="0"/>
              <a:t>End slide</a:t>
            </a:r>
            <a:endParaRPr lang="en-GB" dirty="0"/>
          </a:p>
        </p:txBody>
      </p:sp>
      <p:pic>
        <p:nvPicPr>
          <p:cNvPr id="103440" name="Picture 7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1" y="3"/>
            <a:ext cx="4570413" cy="3425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776" y="1160748"/>
            <a:ext cx="8207696" cy="450129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WAQS 2011 Photochemical Grid Model (PGM) Modeling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CAMx/CMAQ 2011 PGM Modeling Databases</a:t>
            </a:r>
          </a:p>
          <a:p>
            <a:pPr lvl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2025 </a:t>
            </a:r>
            <a:r>
              <a:rPr lang="en-US" dirty="0" smtClean="0"/>
              <a:t>Future-Year Modeling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WAQS 2011 PSAT PM Source Apportionment </a:t>
            </a:r>
            <a:r>
              <a:rPr lang="en-US" dirty="0" smtClean="0"/>
              <a:t>Modeling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Used to Define Controllable vs. Uncontrollable components of extinction in IMPROVE data</a:t>
            </a:r>
          </a:p>
          <a:p>
            <a:pPr lvl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New PSAT W20% and PSAT Most Impaired Days visibility metric</a:t>
            </a:r>
          </a:p>
          <a:p>
            <a:pPr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dirty="0" smtClean="0"/>
              <a:t>2064 Natural Conditions</a:t>
            </a:r>
          </a:p>
          <a:p>
            <a:pPr lvl="1">
              <a:spcAft>
                <a:spcPts val="18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Use </a:t>
            </a:r>
            <a:r>
              <a:rPr lang="en-US" dirty="0" err="1" smtClean="0"/>
              <a:t>CAMx</a:t>
            </a:r>
            <a:r>
              <a:rPr lang="en-US" dirty="0" smtClean="0"/>
              <a:t> USB (no U.S. anthropogenic) simulations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Illustrative Comparison of Four Glide Path/Model Results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W20%; EPA Most Impaired; PSAT W20% and </a:t>
            </a:r>
            <a:r>
              <a:rPr lang="en-US" dirty="0" smtClean="0"/>
              <a:t>PSAT Most </a:t>
            </a:r>
            <a:r>
              <a:rPr lang="en-US" dirty="0" smtClean="0"/>
              <a:t>Impaired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66571" name="TextBox 12"/>
          <p:cNvSpPr txBox="1">
            <a:spLocks noChangeArrowheads="1"/>
          </p:cNvSpPr>
          <p:nvPr/>
        </p:nvSpPr>
        <p:spPr bwMode="auto">
          <a:xfrm>
            <a:off x="9525000" y="3609985"/>
            <a:ext cx="457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GB" dirty="0" smtClean="0"/>
              <a:t>Full slide image with white fact box</a:t>
            </a:r>
            <a:endParaRPr lang="en-GB" dirty="0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614" y="0"/>
            <a:ext cx="4573311" cy="34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9" b="8547"/>
          <a:stretch/>
        </p:blipFill>
        <p:spPr bwMode="auto">
          <a:xfrm>
            <a:off x="4860032" y="836712"/>
            <a:ext cx="4283968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544" y="1644651"/>
            <a:ext cx="4248471" cy="4089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WAQS  CAMx 2001 Database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36/12/4 km Domain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2011 Base Case and MPE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2025 Future  Modeling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2011 OSAT Ozone and PSAT PM Source Apportionment Modeling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Process for visibility extinction at IMPROVE sites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7544" y="4725144"/>
            <a:ext cx="8237414" cy="1425104"/>
          </a:xfrm>
        </p:spPr>
        <p:txBody>
          <a:bodyPr/>
          <a:lstStyle/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Use to define 2011 Controllable vs. Uncontrollable visibility extinction in IMPROVE data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dirty="0" smtClean="0"/>
              <a:t>2011 </a:t>
            </a:r>
            <a:r>
              <a:rPr lang="en-US" dirty="0"/>
              <a:t>Clean U.S. Background (USB)</a:t>
            </a:r>
          </a:p>
          <a:p>
            <a:r>
              <a:rPr lang="en-US" dirty="0"/>
              <a:t>Transfer </a:t>
            </a:r>
            <a:r>
              <a:rPr lang="en-US" dirty="0" smtClean="0"/>
              <a:t>database </a:t>
            </a:r>
            <a:r>
              <a:rPr lang="en-US" dirty="0"/>
              <a:t>to Intermountain West Data </a:t>
            </a:r>
            <a:r>
              <a:rPr lang="en-US" dirty="0" smtClean="0"/>
              <a:t>Warehouse (IWDW)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WAQS 2011 36/12/4 km PGM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707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12774" y="1412776"/>
            <a:ext cx="4283261" cy="4321275"/>
          </a:xfrm>
        </p:spPr>
        <p:txBody>
          <a:bodyPr/>
          <a:lstStyle/>
          <a:p>
            <a:r>
              <a:rPr lang="en-US" sz="2000" dirty="0" smtClean="0"/>
              <a:t>PSAT PM Source Apportionment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21 Geographic Regions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/>
              <a:t>17 W. States + EUSA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Mex, Can, Off-shore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Five Source Categories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/>
              <a:t>Natural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 Bio, LNOx, SS, WBD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/>
              <a:t>Wildfire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/>
              <a:t>Prescribed Burns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 dirty="0" smtClean="0"/>
              <a:t>Agricultural Burning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Anthropogenic 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1187" y="5697252"/>
            <a:ext cx="8029265" cy="1620975"/>
          </a:xfrm>
        </p:spPr>
        <p:txBody>
          <a:bodyPr/>
          <a:lstStyle/>
          <a:p>
            <a:r>
              <a:rPr lang="en-US" sz="2000" dirty="0" smtClean="0"/>
              <a:t>107 Total Source Groups (21 x 5 + 2 for IC/BC)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WAQS 2011 State-Specific Source Apportionment Visibility Analysis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51920" y="1412776"/>
            <a:ext cx="4988024" cy="416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2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376772"/>
            <a:ext cx="8244916" cy="43572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How to define 2000-2004  </a:t>
            </a:r>
            <a:r>
              <a:rPr lang="en-US" b="1" dirty="0" smtClean="0">
                <a:solidFill>
                  <a:srgbClr val="0066FF"/>
                </a:solidFill>
              </a:rPr>
              <a:t>Baseline</a:t>
            </a:r>
            <a:r>
              <a:rPr lang="en-US" dirty="0" smtClean="0"/>
              <a:t> based on measured IMPROVE?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W20%; EPA Most Impaired; PSAT W20%; PSAT Most Impaired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How to define 2064 </a:t>
            </a:r>
            <a:r>
              <a:rPr lang="en-US" b="1" dirty="0" smtClean="0">
                <a:solidFill>
                  <a:srgbClr val="0066FF"/>
                </a:solidFill>
              </a:rPr>
              <a:t>Natural Conditions</a:t>
            </a:r>
            <a:r>
              <a:rPr lang="en-US" dirty="0" smtClean="0"/>
              <a:t>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NCII; EPA guidance; PSAT Uncontrollable; US Background Runs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WAQS PM Source Apportionment data in URP Glide Path Evaluation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6428184" cy="345638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 bwMode="auto">
          <a:xfrm>
            <a:off x="2447764" y="3645024"/>
            <a:ext cx="1260140" cy="25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Baseline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7272300" y="5157192"/>
            <a:ext cx="1332148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Verdana"/>
                <a:cs typeface="ＭＳ Ｐゴシック" pitchFamily="-111" charset="-128"/>
              </a:rPr>
              <a:t>Natural</a:t>
            </a:r>
          </a:p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dirty="0" smtClean="0">
                <a:solidFill>
                  <a:srgbClr val="0066FF"/>
                </a:solidFill>
                <a:latin typeface="Verdana"/>
                <a:cs typeface="ＭＳ Ｐゴシック" pitchFamily="-111" charset="-128"/>
              </a:rPr>
              <a:t>Conditions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Verdana"/>
              <a:cs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790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776" y="1304764"/>
            <a:ext cx="7918450" cy="4429287"/>
          </a:xfrm>
        </p:spPr>
        <p:txBody>
          <a:bodyPr/>
          <a:lstStyle/>
          <a:p>
            <a:r>
              <a:rPr lang="en-US" sz="2400" dirty="0" smtClean="0"/>
              <a:t>Use PSAT PM Source Apportionment results to separate IMPROVE PM data into Controllable and Uncontrollable Sources for each Day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Controllable Sources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U.S. Anthropogenic Emissions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 smtClean="0"/>
              <a:t>Uncontrollable Sources: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Natural Emissions</a:t>
            </a:r>
          </a:p>
          <a:p>
            <a:pPr lvl="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 Biogenic, Lightning NO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, WBD, Sea Salt, Ocean DMS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Open Land Fires</a:t>
            </a:r>
          </a:p>
          <a:p>
            <a:pPr lvl="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 Wild fires, Prescribed Burns and Agricultural Burning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International Transport</a:t>
            </a:r>
          </a:p>
          <a:p>
            <a:pPr lvl="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 Mexico and Canada in CONUS Domain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800" dirty="0" smtClean="0"/>
              <a:t> MOZART GCM CONUS Boundary Conditions (BCs)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WAQS 2011 Visibility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7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Canyonlands IMPROVE and PSAT</a:t>
            </a:r>
            <a:br>
              <a:rPr lang="en-US" dirty="0" smtClean="0"/>
            </a:br>
            <a:r>
              <a:rPr lang="en-US" dirty="0" smtClean="0"/>
              <a:t>24-hour visibility extinction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4" y="1448780"/>
            <a:ext cx="8370178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70" y="4005064"/>
            <a:ext cx="8370178" cy="260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228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contributions to 2011 annual extinction at </a:t>
            </a:r>
            <a:r>
              <a:rPr lang="en-US" dirty="0" err="1" smtClean="0"/>
              <a:t>canyonlands</a:t>
            </a:r>
            <a:r>
              <a:rPr lang="en-US" dirty="0" smtClean="0"/>
              <a:t> (IMP DAYS)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6" y="2240868"/>
            <a:ext cx="42767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30338"/>
            <a:ext cx="426720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 bwMode="auto">
          <a:xfrm>
            <a:off x="899592" y="1604603"/>
            <a:ext cx="2916324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2011 IMPROVE</a:t>
            </a:r>
          </a:p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en-US" dirty="0" smtClean="0">
                <a:latin typeface="Verdana"/>
                <a:cs typeface="ＭＳ Ｐゴシック" pitchFamily="-111" charset="-128"/>
              </a:rPr>
              <a:t>(10 Mm</a:t>
            </a:r>
            <a:r>
              <a:rPr lang="en-US" baseline="30000" dirty="0" smtClean="0">
                <a:latin typeface="Verdana"/>
                <a:cs typeface="ＭＳ Ｐゴシック" pitchFamily="-111" charset="-128"/>
              </a:rPr>
              <a:t>-1</a:t>
            </a:r>
            <a:r>
              <a:rPr lang="en-US" dirty="0" smtClean="0">
                <a:latin typeface="Verdana"/>
                <a:cs typeface="ＭＳ Ｐゴシック" pitchFamily="-111" charset="-128"/>
              </a:rPr>
              <a:t>)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5328084" y="1568599"/>
            <a:ext cx="2736304" cy="5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2011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CAMx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ＭＳ Ｐゴシック" pitchFamily="-111" charset="-128"/>
              <a:cs typeface="ＭＳ Ｐゴシック" pitchFamily="-111" charset="-128"/>
            </a:endParaRPr>
          </a:p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lang="en-US" noProof="0" dirty="0" smtClean="0">
                <a:latin typeface="Verdana"/>
                <a:cs typeface="ＭＳ Ｐゴシック" pitchFamily="-111" charset="-128"/>
              </a:rPr>
              <a:t>(9 Mm</a:t>
            </a:r>
            <a:r>
              <a:rPr lang="en-US" baseline="30000" noProof="0" dirty="0" smtClean="0">
                <a:latin typeface="Verdana"/>
                <a:cs typeface="ＭＳ Ｐゴシック" pitchFamily="-111" charset="-128"/>
              </a:rPr>
              <a:t>-1</a:t>
            </a:r>
            <a:r>
              <a:rPr lang="en-US" noProof="0" dirty="0" smtClean="0">
                <a:latin typeface="Verdana"/>
                <a:cs typeface="ＭＳ Ｐゴシック" pitchFamily="-111" charset="-128"/>
              </a:rPr>
              <a:t>)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ＭＳ Ｐゴシック" pitchFamily="-111" charset="-128"/>
                <a:cs typeface="ＭＳ Ｐゴシック" pitchFamily="-111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21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2011 PSAT controllable (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ANT_US</a:t>
            </a:r>
            <a:r>
              <a:rPr lang="en-US" sz="2000" dirty="0" smtClean="0"/>
              <a:t>)  vs. </a:t>
            </a:r>
            <a:r>
              <a:rPr lang="en-US" sz="2000" dirty="0" err="1" smtClean="0"/>
              <a:t>unControllable</a:t>
            </a:r>
            <a:r>
              <a:rPr lang="en-US" sz="2000" dirty="0" smtClean="0"/>
              <a:t>  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NAT</a:t>
            </a:r>
            <a:r>
              <a:rPr lang="en-US" sz="2000" dirty="0" smtClean="0"/>
              <a:t>; </a:t>
            </a:r>
            <a:r>
              <a:rPr lang="en-US" sz="2000" dirty="0" err="1" smtClean="0">
                <a:solidFill>
                  <a:srgbClr val="7030A0"/>
                </a:solidFill>
              </a:rPr>
              <a:t>ANT_NonUS</a:t>
            </a:r>
            <a:r>
              <a:rPr lang="en-US" sz="2000" dirty="0" smtClean="0"/>
              <a:t>;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BC</a:t>
            </a:r>
            <a:r>
              <a:rPr lang="en-US" sz="2000" dirty="0" smtClean="0"/>
              <a:t>;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Fires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251520" y="1484784"/>
            <a:ext cx="8388932" cy="4968552"/>
            <a:chOff x="755576" y="1808820"/>
            <a:chExt cx="6192688" cy="363640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844824"/>
              <a:ext cx="2068341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804" y="1808820"/>
              <a:ext cx="2068341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852228"/>
              <a:ext cx="2068341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609020"/>
              <a:ext cx="2068341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018" y="3609020"/>
              <a:ext cx="2068341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923" y="3616424"/>
              <a:ext cx="2068341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86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:3 Ramboll template">
  <a:themeElements>
    <a:clrScheme name="Ramboll">
      <a:dk1>
        <a:srgbClr val="000000"/>
      </a:dk1>
      <a:lt1>
        <a:srgbClr val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C23D"/>
      </a:accent3>
      <a:accent4>
        <a:srgbClr val="C40079"/>
      </a:accent4>
      <a:accent5>
        <a:srgbClr val="C63418"/>
      </a:accent5>
      <a:accent6>
        <a:srgbClr val="D0CFC5"/>
      </a:accent6>
      <a:hlink>
        <a:srgbClr val="009DE0"/>
      </a:hlink>
      <a:folHlink>
        <a:srgbClr val="9DD3F5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36000" tIns="0" rIns="0" bIns="0" numCol="1" anchor="t" anchorCtr="0" compatLnSpc="1">
        <a:prstTxWarp prst="textNoShape">
          <a:avLst/>
        </a:prstTxWarp>
      </a:bodyPr>
      <a:lstStyle>
        <a:defPPr marL="12700" marR="0" indent="-25400" algn="l" defTabSz="457200" rtl="0" eaLnBrk="0" fontAlgn="base" latinLnBrk="0" hangingPunct="0">
          <a:lnSpc>
            <a:spcPts val="2163"/>
          </a:lnSpc>
          <a:spcBef>
            <a:spcPct val="0"/>
          </a:spcBef>
          <a:spcAft>
            <a:spcPts val="1500"/>
          </a:spcAft>
          <a:buClrTx/>
          <a:buSzTx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ＭＳ Ｐゴシック" pitchFamily="-111" charset="-128"/>
            <a:cs typeface="ＭＳ Ｐゴシック" pitchFamily="-111" charset="-128"/>
          </a:defRPr>
        </a:defPPr>
      </a:lstStyle>
    </a:txDef>
  </a:objectDefaults>
  <a:extraClrSchemeLst>
    <a:extraClrScheme>
      <a:clrScheme name="Ramboll 1">
        <a:dk1>
          <a:srgbClr val="000000"/>
        </a:dk1>
        <a:lt1>
          <a:srgbClr val="009DE0"/>
        </a:lt1>
        <a:dk2>
          <a:srgbClr val="797766"/>
        </a:dk2>
        <a:lt2>
          <a:srgbClr val="FFFFFF"/>
        </a:lt2>
        <a:accent1>
          <a:srgbClr val="9DD3F5"/>
        </a:accent1>
        <a:accent2>
          <a:srgbClr val="5CA551"/>
        </a:accent2>
        <a:accent3>
          <a:srgbClr val="AACCED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2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9DD3F5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CCE6F9"/>
        </a:accent5>
        <a:accent6>
          <a:srgbClr val="539549"/>
        </a:accent6>
        <a:hlink>
          <a:srgbClr val="009DE0"/>
        </a:hlink>
        <a:folHlink>
          <a:srgbClr val="797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mboll 3">
        <a:dk1>
          <a:srgbClr val="000000"/>
        </a:dk1>
        <a:lt1>
          <a:srgbClr val="FFFFFF"/>
        </a:lt1>
        <a:dk2>
          <a:srgbClr val="009DE0"/>
        </a:dk2>
        <a:lt2>
          <a:srgbClr val="797766"/>
        </a:lt2>
        <a:accent1>
          <a:srgbClr val="D0D0C9"/>
        </a:accent1>
        <a:accent2>
          <a:srgbClr val="5CA551"/>
        </a:accent2>
        <a:accent3>
          <a:srgbClr val="FFFFFF"/>
        </a:accent3>
        <a:accent4>
          <a:srgbClr val="000000"/>
        </a:accent4>
        <a:accent5>
          <a:srgbClr val="E4E4E1"/>
        </a:accent5>
        <a:accent6>
          <a:srgbClr val="539549"/>
        </a:accent6>
        <a:hlink>
          <a:srgbClr val="009DE0"/>
        </a:hlink>
        <a:folHlink>
          <a:srgbClr val="9DD3F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amboll 4-3 template.potx" id="{A9D9E136-0AE7-4D89-91A9-76E54285BA3C}" vid="{E50C88C7-D85B-4949-976B-DF38543DFD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3419</TotalTime>
  <Words>1086</Words>
  <Application>Microsoft Office PowerPoint</Application>
  <PresentationFormat>On-screen Show (4:3)</PresentationFormat>
  <Paragraphs>141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4:3 Ramboll template</vt:lpstr>
      <vt:lpstr>Assessment of the contributions to visibility impairment in the western us and effects of new guidance f0r tracking progress</vt:lpstr>
      <vt:lpstr>Content</vt:lpstr>
      <vt:lpstr>WAQS 2011 36/12/4 km PGM Database</vt:lpstr>
      <vt:lpstr>WAQS 2011 State-Specific Source Apportionment Visibility Analysis</vt:lpstr>
      <vt:lpstr>Use WAQS PM Source Apportionment data in URP Glide Path Evaluation</vt:lpstr>
      <vt:lpstr>WAQS 2011 Visibility Analysis</vt:lpstr>
      <vt:lpstr>2011 Canyonlands IMPROVE and PSAT 24-hour visibility extinction</vt:lpstr>
      <vt:lpstr>Species contributions to 2011 annual extinction at canyonlands (IMP DAYS)</vt:lpstr>
      <vt:lpstr>2011 PSAT controllable (ANT_US)  vs. unControllable  (NAT; ANT_NonUS; BC; Fires)</vt:lpstr>
      <vt:lpstr>PowerPoint Presentation</vt:lpstr>
      <vt:lpstr>Fraction of AmmNO3 and AmmSO4 that is controllable vs. uncontrollable at canyonlands using PSAT</vt:lpstr>
      <vt:lpstr>Uniform Rate of Progress (URP) Glide Path sensitivity Analysis</vt:lpstr>
      <vt:lpstr>Four urp glide path/projection examples 2011 – 2025 – 2064</vt:lpstr>
      <vt:lpstr>Example canyonlands Glide Paths and 2025 projections using 4 approaches</vt:lpstr>
      <vt:lpstr>Canyonlands:  Difference (mm-1) between 2025 model and 2025 URP glide path using four methods</vt:lpstr>
      <vt:lpstr>Comparison of 2025 modeled/glide path at 4 sites using four methods</vt:lpstr>
      <vt:lpstr>Preliminary evaluation of new visibility metrics for demonstration progress toward visibility goals</vt:lpstr>
      <vt:lpstr>Preliminary evaluation of new visibility metrics for demonstration progress toward visibility goals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Kraemer</dc:creator>
  <cp:lastModifiedBy>Ralph Morris</cp:lastModifiedBy>
  <cp:revision>80</cp:revision>
  <dcterms:created xsi:type="dcterms:W3CDTF">2012-10-04T11:44:31Z</dcterms:created>
  <dcterms:modified xsi:type="dcterms:W3CDTF">2016-09-23T22:43:51Z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...">
    <vt:lpwstr>www.skabelondesign.dk</vt:lpwstr>
  </property>
  <property fmtid="{D5CDD505-2E9C-101B-9397-08002B2CF9AE}" pid="3" name="SD_ArtworkDefinition">
    <vt:lpwstr>Ramboll Environ</vt:lpwstr>
  </property>
  <property fmtid="{D5CDD505-2E9C-101B-9397-08002B2CF9AE}" pid="4" name="SD_CtlText_LogoSelector">
    <vt:lpwstr>Ramboll Environ</vt:lpwstr>
  </property>
  <property fmtid="{D5CDD505-2E9C-101B-9397-08002B2CF9AE}" pid="5" name="SD_DocumentLanguageString">
    <vt:lpwstr>English (UK)</vt:lpwstr>
  </property>
  <property fmtid="{D5CDD505-2E9C-101B-9397-08002B2CF9AE}" pid="6" name="SD_DocumentLanguage">
    <vt:lpwstr>en-GB</vt:lpwstr>
  </property>
  <property fmtid="{D5CDD505-2E9C-101B-9397-08002B2CF9AE}" pid="7" name="sdDocumentDateFormat">
    <vt:lpwstr>en-GB:dd/MM/yyyy</vt:lpwstr>
  </property>
  <property fmtid="{D5CDD505-2E9C-101B-9397-08002B2CF9AE}" pid="8" name="SD_CtlText_UserProfiles_Date">
    <vt:lpwstr/>
  </property>
  <property fmtid="{D5CDD505-2E9C-101B-9397-08002B2CF9AE}" pid="9" name="SD_CtlText_UserProfiles_Name">
    <vt:lpwstr/>
  </property>
  <property fmtid="{D5CDD505-2E9C-101B-9397-08002B2CF9AE}" pid="10" name="SD_UserprofileName">
    <vt:lpwstr/>
  </property>
  <property fmtid="{D5CDD505-2E9C-101B-9397-08002B2CF9AE}" pid="11" name="DocumentInfoFinished">
    <vt:lpwstr>True</vt:lpwstr>
  </property>
</Properties>
</file>